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Helvetica Neue"/>
      <p:regular r:id="rId39"/>
      <p:bold r:id="rId40"/>
      <p:italic r:id="rId41"/>
      <p:boldItalic r:id="rId42"/>
    </p:embeddedFont>
    <p:embeddedFont>
      <p:font typeface="Helvetica Neue Light"/>
      <p:regular r:id="rId43"/>
      <p:bold r:id="rId44"/>
      <p:italic r:id="rId45"/>
      <p:boldItalic r:id="rId46"/>
    </p:embeddedFont>
    <p:embeddedFont>
      <p:font typeface="DM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563AD2C-ECCD-41DC-BA4B-2B13302D42F1}">
  <a:tblStyle styleId="{5563AD2C-ECCD-41DC-BA4B-2B13302D42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44" Type="http://schemas.openxmlformats.org/officeDocument/2006/relationships/font" Target="fonts/HelveticaNeueLight-bold.fntdata"/><Relationship Id="rId43" Type="http://schemas.openxmlformats.org/officeDocument/2006/relationships/font" Target="fonts/HelveticaNeueLight-regular.fntdata"/><Relationship Id="rId46" Type="http://schemas.openxmlformats.org/officeDocument/2006/relationships/font" Target="fonts/HelveticaNeueLight-boldItalic.fntdata"/><Relationship Id="rId45" Type="http://schemas.openxmlformats.org/officeDocument/2006/relationships/font" Target="fonts/HelveticaNeue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DMSans-bold.fntdata"/><Relationship Id="rId47" Type="http://schemas.openxmlformats.org/officeDocument/2006/relationships/font" Target="fonts/DMSans-regular.fntdata"/><Relationship Id="rId49" Type="http://schemas.openxmlformats.org/officeDocument/2006/relationships/font" Target="fonts/DM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HelveticaNeue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DM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reate.kahoot.it/share/duplicado-de-product-manager-repaso-de-la-clase-10-y-11/459a2583-a15d-4490-9757-a0589b77b518" TargetMode="External"/><Relationship Id="rId3" Type="http://schemas.openxmlformats.org/officeDocument/2006/relationships/hyperlink" Target="https://kahoot.it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ahoot.it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38d97f2fbb_2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38d97f2fbb_2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8d97f2fbb_2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138d97f2fbb_2_5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8d97f2fbb_2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138d97f2fbb_2_5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8d97f2fbb_2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8d97f2fbb_2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8d97f2fb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8d97f2fb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8d97f2fbb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8d97f2fbb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8d97f2fbb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8d97f2fbb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Editar título y componentes de la entrega del PF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8d97f2fbb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8d97f2fbb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8d97f2fbb_4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8d97f2fbb_4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8d97f2fbb_4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8d97f2fbb_4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8d97f2fbb_2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8d97f2fbb_2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Profe, si considera que los estudiantes necesitan acompañamiento puede optar por resolver la actividad en sala general en vez de crear los breakout rooms autónomos, en los cuales el tutor y profesor van entrando a resolver dudas y apuntalar los intercambios.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8d97f2fbb_2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38d97f2fbb_2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8d97f2fbb_2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8d97f2fbb_2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Profe, si considera que los estudiantes necesitan acompañamiento puede optar por resolver la actividad en sala general en vez de crear los breakout rooms autónomos, en los cuales el tutor y profesor van entrando a resolver dudas y apuntalar los intercambios.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8d97f2fbb_2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8d97f2fbb_2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Profe, utilice para la puesta en común un paddlet o pizarra colaborativa donde pueda ir transcribiendo los aportes de cada equipo.</a:t>
            </a:r>
            <a:endParaRPr sz="12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Al finalizar, comparta el link del recurso a los estudiantes para que puedan usarlo de guía para su proyecto.</a:t>
            </a:r>
            <a:endParaRPr b="1" sz="13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8d97f2fbb_2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8d97f2fbb_2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8d97f2fbb_2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8d97f2fbb_2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8d97f2fbb_2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138d97f2fbb_2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8d97f2fbb_2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8d97f2fbb_2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profe, duplique esta slide la cantidad de veces que necesite para colocar el nombre de los proyectos así como links de ser necesario.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8d97f2fbb_2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8d97f2fbb_2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Diapo para poner en la última clase del curso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8d97f2fbb_2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8d97f2fbb_2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8d97f2fbb_2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8d97f2fbb_2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8d97f2fbb_2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8d97f2fbb_2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8d97f2fbb_2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8d97f2fbb_2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8d97f2fbb_2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8d97f2fbb_2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8d97f2fbb_2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8d97f2fbb_2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8d97f2fbb_2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8d97f2fbb_2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8d97f2fbb_2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138d97f2fbb_2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8d97f2fbb_2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8d97f2fbb_2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Profes: </a:t>
            </a:r>
            <a:r>
              <a:rPr b="1" lang="es">
                <a:solidFill>
                  <a:schemeClr val="dk1"/>
                </a:solidFill>
                <a:highlight>
                  <a:srgbClr val="EAFF6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Esta actividad está planteada para realizarse en Kahoot. 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EAFF6A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Objetivo de la actividad: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Repasar los conceptos centrales de la clase anterior.</a:t>
            </a:r>
            <a:b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Consigna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El juego de Kahoot está conformado por Quizzes, desafíos Verdadero o Falso y Respuestas Cortas. El acceso al mismo requiere la presencia de un Host que pueda generar el </a:t>
            </a:r>
            <a:r>
              <a:rPr lang="es">
                <a:solidFill>
                  <a:schemeClr val="dk1"/>
                </a:solidFill>
                <a:highlight>
                  <a:srgbClr val="EA90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 o PIN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el que jugarán los estudiantes.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Paso a paso:</a:t>
            </a:r>
            <a:endParaRPr u="sng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1.- El profe deberá ingresar en el </a:t>
            </a:r>
            <a:r>
              <a:rPr lang="es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2"/>
              </a:rPr>
              <a:t>siguiente link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logueándose con la cuenta de Kahoot Premium (disponible en Carpeta Docente). </a:t>
            </a: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Solicitamos </a:t>
            </a:r>
            <a:r>
              <a:rPr b="1" lang="es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editar</a:t>
            </a: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 actividad, ya que esto impactaría en todas las comisiones activas del curso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En caso de desear otra actividad alternativa, puede armar otro Kahoot indicando el número de comisión en su nombre. 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2.- Seleccionar la opción de “</a:t>
            </a:r>
            <a:r>
              <a:rPr i="1"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Product Manager - Repaso General (Final)”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4.- Seleccionar la opción de “</a:t>
            </a:r>
            <a:r>
              <a:rPr i="1"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Presentar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”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5.- Seleccionar la opción de “</a:t>
            </a:r>
            <a:r>
              <a:rPr i="1"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Jugador vs Jugador - Clásico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”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6.- </a:t>
            </a:r>
            <a:r>
              <a:rPr lang="es">
                <a:solidFill>
                  <a:schemeClr val="dk1"/>
                </a:solidFill>
                <a:highlight>
                  <a:srgbClr val="EAFF6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Compartir el PIN generado con los estudiantes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el chat de zoom o compartiendo pantalla.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7.- Los estudiantes deberán ingresar en el siguiente link: </a:t>
            </a:r>
            <a:r>
              <a:rPr lang="es" u="sng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https://kahoot.it/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puede compartirse por el chat de zoom.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8.- Una vez que todos los estudiantes hayan ingresado al juego seleccionar “</a:t>
            </a:r>
            <a:r>
              <a:rPr i="1"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Empezar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”. En este punto es fundamental que se comparta pantalla desde el HOST para que se puedan ver las imágenes y las opciones de respuesta.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9.- Una vez finalizado el juego se puede hacer un breve intercambio acerca de la experiencia de repaso. </a:t>
            </a:r>
            <a:b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u="sng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Nota:</a:t>
            </a:r>
            <a:endParaRPr u="sng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Algunas preguntas del Kahoot tienen puntajes. Cabe aclarar que </a:t>
            </a:r>
            <a:r>
              <a:rPr lang="es">
                <a:solidFill>
                  <a:schemeClr val="dk1"/>
                </a:solidFill>
                <a:highlight>
                  <a:srgbClr val="EAFF6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están basados en competencias sanas y que el podio final de la actividad no genera beneficios adicionales 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estudiantes que hayan accedido a él.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8d97f2fbb_2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138d97f2fbb_2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Profes: </a:t>
            </a:r>
            <a:r>
              <a:rPr b="1" lang="es">
                <a:solidFill>
                  <a:schemeClr val="dk1"/>
                </a:solidFill>
                <a:highlight>
                  <a:srgbClr val="EAFF6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Esta actividad está planteada para realizarse en Kahoot. 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EAFF6A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Objetivo de la actividad: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Repasar los conceptos centrales de la clase anterior.</a:t>
            </a:r>
            <a:b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Consigna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El juego de Kahoot está conformado por Quizzes, desafíos Verdadero o Falso y Respuestas Cortas. El acceso al mismo requiere la presencia de un Host que pueda generar el </a:t>
            </a:r>
            <a:r>
              <a:rPr lang="es">
                <a:solidFill>
                  <a:schemeClr val="dk1"/>
                </a:solidFill>
                <a:highlight>
                  <a:srgbClr val="EA90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 o PIN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el que jugarán los estudiantes.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Paso a paso:</a:t>
            </a:r>
            <a:endParaRPr u="sng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1.- El profe deberá ingresar en el siguiente link, logueándose con la cuenta de Kahoot Premium (disponible en Carpeta Docente). Solicitamos </a:t>
            </a:r>
            <a:r>
              <a:rPr lang="es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editar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actividad, ya que esto impactaría en todas las comisiones activas del curso. En caso de desear otra actividad alternativa, puede armar otro Kahoot indicando el número de comisión en su nombre. 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2.- Seleccionar la opción de “</a:t>
            </a:r>
            <a:r>
              <a:rPr i="1"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Product Manager - Repaso General (Final)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4.- Seleccionar la opción de “</a:t>
            </a:r>
            <a:r>
              <a:rPr i="1"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Presentar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”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5.- Seleccionar la opción de “</a:t>
            </a:r>
            <a:r>
              <a:rPr i="1"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Jugador vs Jugador - Clásico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”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6.- </a:t>
            </a:r>
            <a:r>
              <a:rPr lang="es">
                <a:solidFill>
                  <a:schemeClr val="dk1"/>
                </a:solidFill>
                <a:highlight>
                  <a:srgbClr val="EAFF6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Compartir el PIN generado con los estudiantes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el chat de zoom o compartiendo pantalla.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7.- Los estudiantes deberán ingresar en el siguiente link: </a:t>
            </a:r>
            <a:r>
              <a:rPr lang="es" u="sng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https://kahoot.it/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puede compartirse por el chat de zoom.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8.- Una vez que todos los estudiantes hayan ingresado al juego seleccionar “</a:t>
            </a:r>
            <a:r>
              <a:rPr i="1"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Empezar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”. En este punto es fundamental que se comparta pantalla desde el HOST para que se puedan ver las imágenes y las opciones de respuesta.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9.- Una vez finalizado el juego se puede hacer un breve intercambio acerca de la experiencia de repaso. </a:t>
            </a:r>
            <a:b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u="sng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Nota:</a:t>
            </a:r>
            <a:endParaRPr u="sng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Algunas preguntas del Kahoot tienen puntajes. Cabe aclarar que </a:t>
            </a:r>
            <a:r>
              <a:rPr lang="es">
                <a:solidFill>
                  <a:schemeClr val="dk1"/>
                </a:solidFill>
                <a:highlight>
                  <a:srgbClr val="EAFF6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están basados en competencias sanas y que el podio final de la actividad no genera beneficios adicionales 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estudiantes que hayan accedido a él.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8d97f2fbb_2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8d97f2fbb_2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8d97f2fbb_2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8d97f2fbb_2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Glosario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Repasa y define rápidamente los conceptos centrales acumulados. Ayuda a los estudiantes a recuperar aquellos saberes que se darán por dados.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incorporarse links e imágenes que apoyen al concepto presentado.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8d97f2fbb_2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138d97f2fbb_2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Recorrer la Vista general de los 4 conceptos En tiempo real, Audiencia, Adquisición y Comportamiento.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" name="Google Shape;12;p2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793125" cy="184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" name="Google Shape;27;p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rive.google.com/drive/folders/1aBaVFQnQomQTi3qiVhZYKOMu2DlqUNvw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nalytics.google.com/analytics/web/demoAccount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Workshop final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" name="Google Shape;47;p16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16.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PRODUCT MANAGER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/>
        </p:nvSpPr>
        <p:spPr>
          <a:xfrm>
            <a:off x="852150" y="1795350"/>
            <a:ext cx="74397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Como vimos durante las últimas clases, es necesario como PMs conocer las potencialidades de distintas herramientas que nos permitan mejorar nuestro producto y entregar la propuesta de valor a los usuarios.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Conoceremos brevemente qué es, para qué sirve y cómo funciona Google Analytics ✨🚀.</a:t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Google Analytics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375" y="4720225"/>
            <a:ext cx="1133050" cy="2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/>
        </p:nvSpPr>
        <p:spPr>
          <a:xfrm>
            <a:off x="952175" y="1688663"/>
            <a:ext cx="7704300" cy="3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None/>
            </a:pPr>
            <a:r>
              <a:rPr i="0" lang="es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una </a:t>
            </a:r>
            <a:r>
              <a:rPr b="1" i="0" lang="es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herramienta y plataforma de analítica web</a:t>
            </a:r>
            <a:r>
              <a:rPr i="0" lang="es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que permite a los propietarios de sitios saber el grado de implicación de los usuarios </a:t>
            </a: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con los mismos</a:t>
            </a:r>
            <a:r>
              <a:rPr i="0" lang="es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i="0" sz="13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None/>
            </a:pPr>
            <a:r>
              <a:t/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None/>
            </a:pPr>
            <a:r>
              <a:t/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None/>
            </a:pPr>
            <a:r>
              <a:t/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None/>
            </a:pPr>
            <a:r>
              <a:t/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None/>
            </a:pPr>
            <a:r>
              <a:rPr i="0" lang="es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clientes de Google Analytics pueden </a:t>
            </a:r>
            <a:r>
              <a:rPr b="1" i="0" lang="es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consultar varios informes </a:t>
            </a:r>
            <a:r>
              <a:rPr i="0" lang="es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los que se describe cómo interactúan los usuarios que visitan sus sitios web, con el propósito de mejorarlos.</a:t>
            </a:r>
            <a:endParaRPr i="0" sz="13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None/>
            </a:pPr>
            <a:r>
              <a:t/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None/>
            </a:pPr>
            <a:r>
              <a:t/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None/>
            </a:pPr>
            <a:r>
              <a:t/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None/>
            </a:pPr>
            <a:r>
              <a:t/>
            </a:r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None/>
            </a:pPr>
            <a:r>
              <a:rPr i="0" lang="es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Google Analytics </a:t>
            </a:r>
            <a:r>
              <a:rPr b="1" i="0" lang="es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recaba información de forma anónima,</a:t>
            </a:r>
            <a:r>
              <a:rPr i="0" lang="es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es decir, informa acerca de las tendencias del sitio sin identificar a sus usuarios.</a:t>
            </a:r>
            <a:endParaRPr i="0" sz="13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872" y="1723563"/>
            <a:ext cx="307575" cy="30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26"/>
          <p:cNvGrpSpPr/>
          <p:nvPr/>
        </p:nvGrpSpPr>
        <p:grpSpPr>
          <a:xfrm>
            <a:off x="0" y="1099763"/>
            <a:ext cx="2080500" cy="457200"/>
            <a:chOff x="-11475" y="872450"/>
            <a:chExt cx="2080500" cy="457200"/>
          </a:xfrm>
        </p:grpSpPr>
        <p:sp>
          <p:nvSpPr>
            <p:cNvPr id="144" name="Google Shape;144;p26"/>
            <p:cNvSpPr/>
            <p:nvPr/>
          </p:nvSpPr>
          <p:spPr>
            <a:xfrm>
              <a:off x="-11475" y="1165225"/>
              <a:ext cx="2080500" cy="77400"/>
            </a:xfrm>
            <a:prstGeom prst="rect">
              <a:avLst/>
            </a:prstGeom>
            <a:solidFill>
              <a:srgbClr val="E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6"/>
            <p:cNvSpPr txBox="1"/>
            <p:nvPr/>
          </p:nvSpPr>
          <p:spPr>
            <a:xfrm>
              <a:off x="798525" y="872450"/>
              <a:ext cx="12705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latin typeface="DM Sans"/>
                  <a:ea typeface="DM Sans"/>
                  <a:cs typeface="DM Sans"/>
                  <a:sym typeface="DM Sans"/>
                </a:rPr>
                <a:t>¿Qué es?</a:t>
              </a:r>
              <a:endParaRPr b="1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46" name="Google Shape;146;p26"/>
          <p:cNvGrpSpPr/>
          <p:nvPr/>
        </p:nvGrpSpPr>
        <p:grpSpPr>
          <a:xfrm>
            <a:off x="0" y="2311075"/>
            <a:ext cx="2861100" cy="457200"/>
            <a:chOff x="-11475" y="2083763"/>
            <a:chExt cx="2861100" cy="457200"/>
          </a:xfrm>
        </p:grpSpPr>
        <p:sp>
          <p:nvSpPr>
            <p:cNvPr id="147" name="Google Shape;147;p26"/>
            <p:cNvSpPr/>
            <p:nvPr/>
          </p:nvSpPr>
          <p:spPr>
            <a:xfrm>
              <a:off x="-11475" y="2380650"/>
              <a:ext cx="2861100" cy="77400"/>
            </a:xfrm>
            <a:prstGeom prst="rect">
              <a:avLst/>
            </a:prstGeom>
            <a:solidFill>
              <a:srgbClr val="E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6"/>
            <p:cNvSpPr txBox="1"/>
            <p:nvPr/>
          </p:nvSpPr>
          <p:spPr>
            <a:xfrm>
              <a:off x="388425" y="2083763"/>
              <a:ext cx="24612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latin typeface="DM Sans"/>
                  <a:ea typeface="DM Sans"/>
                  <a:cs typeface="DM Sans"/>
                  <a:sym typeface="DM Sans"/>
                </a:rPr>
                <a:t>¿Para qué sirve?</a:t>
              </a:r>
              <a:endParaRPr b="1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49" name="Google Shape;149;p26"/>
          <p:cNvGrpSpPr/>
          <p:nvPr/>
        </p:nvGrpSpPr>
        <p:grpSpPr>
          <a:xfrm>
            <a:off x="0" y="3674813"/>
            <a:ext cx="2861100" cy="410100"/>
            <a:chOff x="-11475" y="3447500"/>
            <a:chExt cx="2861100" cy="410100"/>
          </a:xfrm>
        </p:grpSpPr>
        <p:sp>
          <p:nvSpPr>
            <p:cNvPr id="150" name="Google Shape;150;p26"/>
            <p:cNvSpPr/>
            <p:nvPr/>
          </p:nvSpPr>
          <p:spPr>
            <a:xfrm>
              <a:off x="-11475" y="3748475"/>
              <a:ext cx="2861100" cy="77400"/>
            </a:xfrm>
            <a:prstGeom prst="rect">
              <a:avLst/>
            </a:prstGeom>
            <a:solidFill>
              <a:srgbClr val="E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6"/>
            <p:cNvSpPr txBox="1"/>
            <p:nvPr/>
          </p:nvSpPr>
          <p:spPr>
            <a:xfrm>
              <a:off x="635900" y="3447500"/>
              <a:ext cx="2213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latin typeface="DM Sans"/>
                  <a:ea typeface="DM Sans"/>
                  <a:cs typeface="DM Sans"/>
                  <a:sym typeface="DM Sans"/>
                </a:rPr>
                <a:t>     ¿Cómo funciona?</a:t>
              </a:r>
              <a:endParaRPr b="1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872" y="3016500"/>
            <a:ext cx="307575" cy="3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872" y="4333113"/>
            <a:ext cx="307575" cy="3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/>
        </p:nvSpPr>
        <p:spPr>
          <a:xfrm>
            <a:off x="512925" y="326138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Google Analytics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4375" y="4720225"/>
            <a:ext cx="1133050" cy="2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8"/>
          <p:cNvGrpSpPr/>
          <p:nvPr/>
        </p:nvGrpSpPr>
        <p:grpSpPr>
          <a:xfrm>
            <a:off x="4202551" y="720748"/>
            <a:ext cx="738900" cy="738900"/>
            <a:chOff x="7208351" y="2467173"/>
            <a:chExt cx="738900" cy="738900"/>
          </a:xfrm>
        </p:grpSpPr>
        <p:sp>
          <p:nvSpPr>
            <p:cNvPr id="166" name="Google Shape;166;p2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7" name="Google Shape;167;p28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28"/>
          <p:cNvSpPr txBox="1"/>
          <p:nvPr/>
        </p:nvSpPr>
        <p:spPr>
          <a:xfrm>
            <a:off x="1461300" y="1651813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Plan de desarrollo </a:t>
            </a:r>
            <a:endParaRPr b="1" sz="400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 tu MVP</a:t>
            </a:r>
            <a:endParaRPr b="1" sz="400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815250" y="2944825"/>
            <a:ext cx="75135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E9E9E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Presentarás en un único documento </a:t>
            </a:r>
            <a:r>
              <a:rPr b="1" lang="es" sz="2000">
                <a:solidFill>
                  <a:srgbClr val="9E9E9E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todos los elementos elaborados para cada pre-entrega</a:t>
            </a:r>
            <a:r>
              <a:rPr lang="es" sz="2000">
                <a:solidFill>
                  <a:srgbClr val="9E9E9E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de forma organizada y estructurada para construir tu </a:t>
            </a:r>
            <a:r>
              <a:rPr lang="es" sz="2000">
                <a:solidFill>
                  <a:srgbClr val="9E9E9E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 sz="2000">
              <a:solidFill>
                <a:srgbClr val="9E9E9E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9E9E9E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9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175" name="Google Shape;175;p29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6" name="Google Shape;176;p29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" name="Google Shape;177;p29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final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4527600" y="1896850"/>
            <a:ext cx="4616400" cy="19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Se debe entregar</a:t>
            </a:r>
            <a:endParaRPr b="1" sz="1350">
              <a:highlight>
                <a:srgbClr val="DEFC5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1"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Pre-entrega 1 </a:t>
            </a: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- Problem Solving, Arquetipos y POV.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1"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Pre-entrega 2</a:t>
            </a: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- Estudio de mercado, encuestas, análisis de competencia y definición de Backlog.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1"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Pre-entrega 3 </a:t>
            </a: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- Resultados de las encuestas, Roadmap, Brief, modelo de negocio y propuesta de valor.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457350" y="1908175"/>
            <a:ext cx="40701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Consigna: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Desarrollarás el </a:t>
            </a:r>
            <a:r>
              <a:rPr b="1"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MVP</a:t>
            </a: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(Minimum Viable Product) con los principales elementos para llevar tu idea al máximo. Iniciarás con el proceso de Problem Solving y luego avanzarás sobre la realización de un estudio de mercado y análisis de competencia para definir los principales requerimientos de negocio y usuario. Diseñarás tu modelo de negocios ideal y definirás tu propuesta única de valor. Finalmente, construirás todo lo necesario para desarrollar tu MVP, tales como Product Backlog y Roadmap de producto, con perspectiva de Customer Centricity y base en las historias de usuario.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2" name="Google Shape;182;p29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30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188" name="Google Shape;188;p30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9" name="Google Shape;189;p30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30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final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4527600" y="1908175"/>
            <a:ext cx="42897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Habilita los comentarios para que tus tutores puedan brindarte observaciones.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Cuidar la estética de la presentación.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457350" y="1908175"/>
            <a:ext cx="40701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Formato</a:t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Emplear el mismo formato usado en las pre-entregas anteriores (Google Doc, Google Slide, Dropbox y Power Point, Dropbox, Word, Figma, Canva, Illustrator).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El archivo debe llevar por nombre “Nombre y apellido + Proyecto Final”, ej. “Luke Skywalker + Proyecto Final”.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" name="Google Shape;200;p31"/>
          <p:cNvGraphicFramePr/>
          <p:nvPr/>
        </p:nvGraphicFramePr>
        <p:xfrm>
          <a:off x="163438" y="1054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{5563AD2C-ECCD-41DC-BA4B-2B13302D42F1}</a:tableStyleId>
              </a:tblPr>
              <a:tblGrid>
                <a:gridCol w="1094850"/>
                <a:gridCol w="3313725"/>
                <a:gridCol w="3339000"/>
                <a:gridCol w="1069550"/>
              </a:tblGrid>
              <a:tr h="28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Entrega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Requisito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Prácticas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entrega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</a:tr>
              <a:tr h="179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Entrega final: plan de desarrollo de tu MVP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Pre-entrega 1 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- Problem Solving, Arquetipos y POV.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Pre-entrega 2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Estudio de mercado, encuestas, análisis de competencia y definición de Backlog.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Pre-entrega 3 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- Resultados de las encuestas, Roadmap, Brief, modelo de negocio y propuesta de valor.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1 - </a:t>
                      </a:r>
                      <a:r>
                        <a:rPr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Problema, objetivo y solución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3 - </a:t>
                      </a:r>
                      <a:r>
                        <a:rPr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¿Cómo definir un POV?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4 - </a:t>
                      </a:r>
                      <a:r>
                        <a:rPr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Arquetipos de persona</a:t>
                      </a:r>
                      <a:br>
                        <a:rPr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</a:b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5 - </a:t>
                      </a:r>
                      <a:r>
                        <a:rPr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Segmentación del mercado 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6 -</a:t>
                      </a:r>
                      <a:r>
                        <a:rPr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Competencia directa e indirecta &amp; Mapa perceptual de posicionamiento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7 - F</a:t>
                      </a:r>
                      <a:r>
                        <a:rPr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ODA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8 - </a:t>
                      </a:r>
                      <a:r>
                        <a:rPr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Buenas prácticas: Encuestas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10 - </a:t>
                      </a:r>
                      <a:r>
                        <a:rPr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User Stories y Épicas</a:t>
                      </a:r>
                      <a:br>
                        <a:rPr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</a:br>
                      <a:endParaRPr b="1"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8 - </a:t>
                      </a:r>
                      <a:r>
                        <a:rPr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Key Performance Indicators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11 - </a:t>
                      </a:r>
                      <a:r>
                        <a:rPr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Diseñando el Roadmap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13 - </a:t>
                      </a:r>
                      <a:r>
                        <a:rPr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 brief de tu MVP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14 - </a:t>
                      </a:r>
                      <a:r>
                        <a:rPr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Value Proposition Canva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15 - </a:t>
                      </a:r>
                      <a:r>
                        <a:rPr lang="es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Business Model Canva</a:t>
                      </a:r>
                      <a:endParaRPr b="1"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16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1" name="Google Shape;201;p31"/>
          <p:cNvSpPr/>
          <p:nvPr/>
        </p:nvSpPr>
        <p:spPr>
          <a:xfrm>
            <a:off x="404088" y="4293100"/>
            <a:ext cx="6990300" cy="5490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profundizar en los aspectos a evaluar te invitamos a chequear </a:t>
            </a: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las rúbricas de evaluación</a:t>
            </a:r>
            <a:r>
              <a:rPr lang="es" sz="13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 se encuentran en la carpeta de la comisión.🤓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31"/>
          <p:cNvGrpSpPr/>
          <p:nvPr/>
        </p:nvGrpSpPr>
        <p:grpSpPr>
          <a:xfrm>
            <a:off x="163431" y="132022"/>
            <a:ext cx="431074" cy="431074"/>
            <a:chOff x="7208351" y="2467173"/>
            <a:chExt cx="738900" cy="738900"/>
          </a:xfrm>
        </p:grpSpPr>
        <p:sp>
          <p:nvSpPr>
            <p:cNvPr id="204" name="Google Shape;204;p31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5" name="Google Shape;205;p31" title="ícono de entrega final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" name="Google Shape;206;p31"/>
          <p:cNvSpPr txBox="1"/>
          <p:nvPr/>
        </p:nvSpPr>
        <p:spPr>
          <a:xfrm>
            <a:off x="636625" y="132000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342525" y="502400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Buenas prácticas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/>
        </p:nvSpPr>
        <p:spPr>
          <a:xfrm>
            <a:off x="475200" y="1934675"/>
            <a:ext cx="79326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Realizar un índice del contenido disponible.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Incluir una portada y un cierre con agradecimiento por la lectura.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Indicar las fuentes cuando hacemos referencia a información de terceros. Ej: estadísticas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Actualizar toda la información con los resultados de las distintas investigaciones realizadas Ej. Arquetipos de personas.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Redactar de manera clara y concisa.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Recordar en cada instancia: El usuario es el centro de la estrategia.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475200" y="468000"/>
            <a:ext cx="6423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Recomendaciones Proyecto Final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34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24" name="Google Shape;224;p3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4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" name="Google Shape;226;p34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Desarmando un caso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987300" y="40557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En breakout rooms desarmen el reconocido producto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Disney +</a:t>
            </a: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con todo lo que aprendieron a lo largo del curso. 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" name="Google Shape;54;p1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" name="Google Shape;55;p1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5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234" name="Google Shape;234;p3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5" name="Google Shape;235;p35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35"/>
          <p:cNvSpPr txBox="1"/>
          <p:nvPr/>
        </p:nvSpPr>
        <p:spPr>
          <a:xfrm>
            <a:off x="501450" y="1081750"/>
            <a:ext cx="609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Desarmando un caso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/>
        </p:nvSpPr>
        <p:spPr>
          <a:xfrm>
            <a:off x="501450" y="1820650"/>
            <a:ext cx="7348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Consigna: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Dirígete al breakout room con tus compañeros y focaliza en el producto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Disney +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Piensa con tu equipo de qué manera pudieron haberse definido los siguientes elementos en el MVP Versión 1 del producto: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Problem Solving: Problema, Objetivo y Solución.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Público Target y POV: Al menos 1 positivo.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Entre 2 y 5 competencias.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Entre 2 y 5 Key Features del MVP Versión 1 + Modelo de desarrollo.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Modelo de negocio + Propuesta de valor.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Tomen la minuta de lo iterado en la sala. Deberán elegir un vocero para hacer una puesta en común en sala general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El profesor y el tutor ingresarán durante un tiempo limitado a todas las salas para resolver dudas.</a:t>
            </a:r>
            <a:endParaRPr sz="13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/>
        </p:nvSpPr>
        <p:spPr>
          <a:xfrm>
            <a:off x="1461300" y="1598325"/>
            <a:ext cx="62214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E8E7E3"/>
                </a:solidFill>
              </a:rPr>
              <a:t>💻</a:t>
            </a:r>
            <a:endParaRPr sz="5000">
              <a:solidFill>
                <a:srgbClr val="E8E7E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Puesta en común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5" name="Google Shape;245;p36"/>
          <p:cNvSpPr txBox="1"/>
          <p:nvPr/>
        </p:nvSpPr>
        <p:spPr>
          <a:xfrm>
            <a:off x="987300" y="40557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0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E8E7E3"/>
                </a:solidFill>
              </a:rPr>
              <a:t>☕</a:t>
            </a:r>
            <a:endParaRPr sz="5000">
              <a:solidFill>
                <a:srgbClr val="E8E7E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Presentando nuestros proyectos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/>
        </p:nvSpPr>
        <p:spPr>
          <a:xfrm>
            <a:off x="619725" y="2129750"/>
            <a:ext cx="3553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Invitamos a 5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alumnos</a:t>
            </a: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 que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presenten </a:t>
            </a: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estado actual de sus proyectos.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¡Tomemos notas del feedback en vivo, para aplicarlo a cada proyecto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!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2" name="Google Shape;262;p39"/>
          <p:cNvSpPr txBox="1"/>
          <p:nvPr/>
        </p:nvSpPr>
        <p:spPr>
          <a:xfrm>
            <a:off x="475500" y="546988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Demo del Proyecto Final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925" y="1438288"/>
            <a:ext cx="38100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Nombre del trabajo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/>
        </p:nvSpPr>
        <p:spPr>
          <a:xfrm>
            <a:off x="1461300" y="16845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Tu Proyecto final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4" name="Google Shape;274;p41"/>
          <p:cNvSpPr txBox="1"/>
          <p:nvPr/>
        </p:nvSpPr>
        <p:spPr>
          <a:xfrm>
            <a:off x="2109143" y="2650713"/>
            <a:ext cx="4925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#CoderTip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" sz="135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Ingresa a la carpeta de Google Drive de tu comisión y encontrarás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 Ejemplos de Proyectos Finales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 serán útiles al momento de crear tu trabajo original.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0" name="Google Shape;290;p44"/>
          <p:cNvSpPr txBox="1"/>
          <p:nvPr/>
        </p:nvSpPr>
        <p:spPr>
          <a:xfrm>
            <a:off x="2109143" y="2502363"/>
            <a:ext cx="49257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Recorrido por los puntos de la entrega final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Repaso general de conceptos fundamentales del curso y aplicación en actividades prácticas.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Demo colaborativo de PF.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" name="Google Shape;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438" y="1545313"/>
            <a:ext cx="147731" cy="1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8"/>
          <p:cNvSpPr txBox="1"/>
          <p:nvPr/>
        </p:nvSpPr>
        <p:spPr>
          <a:xfrm>
            <a:off x="2690561" y="14516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Hacer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repaso general por los conceptos más importantes del curso.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" name="Google Shape;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2178713"/>
            <a:ext cx="147731" cy="1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8"/>
          <p:cNvSpPr txBox="1"/>
          <p:nvPr/>
        </p:nvSpPr>
        <p:spPr>
          <a:xfrm>
            <a:off x="2690561" y="2054738"/>
            <a:ext cx="4281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Recordar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 visto en la clase anterior y conocer rápidamente la herramienta Google Analytics y sus potencialidades.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5" name="Google Shape;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3009938"/>
            <a:ext cx="147731" cy="1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8"/>
          <p:cNvSpPr txBox="1"/>
          <p:nvPr/>
        </p:nvSpPr>
        <p:spPr>
          <a:xfrm>
            <a:off x="2690561" y="29122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Desarmar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caso de manera hipotética teniendo en cuenta lo aprendido en el curso.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7" name="Google Shape;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3683563"/>
            <a:ext cx="147731" cy="1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8"/>
          <p:cNvSpPr txBox="1"/>
          <p:nvPr/>
        </p:nvSpPr>
        <p:spPr>
          <a:xfrm>
            <a:off x="2690550" y="35754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Compartir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proyectos finales.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9" name="Google Shape;69;p18"/>
          <p:cNvCxnSpPr>
            <a:stCxn id="61" idx="2"/>
            <a:endCxn id="63" idx="0"/>
          </p:cNvCxnSpPr>
          <p:nvPr/>
        </p:nvCxnSpPr>
        <p:spPr>
          <a:xfrm flipH="1" rot="-5400000">
            <a:off x="2003753" y="1935594"/>
            <a:ext cx="4857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8"/>
          <p:cNvCxnSpPr>
            <a:stCxn id="63" idx="2"/>
            <a:endCxn id="65" idx="0"/>
          </p:cNvCxnSpPr>
          <p:nvPr/>
        </p:nvCxnSpPr>
        <p:spPr>
          <a:xfrm flipH="1" rot="-5400000">
            <a:off x="1904603" y="2667844"/>
            <a:ext cx="6834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8"/>
          <p:cNvCxnSpPr>
            <a:stCxn id="65" idx="2"/>
            <a:endCxn id="67" idx="0"/>
          </p:cNvCxnSpPr>
          <p:nvPr/>
        </p:nvCxnSpPr>
        <p:spPr>
          <a:xfrm flipH="1" rot="-5400000">
            <a:off x="1983353" y="3420319"/>
            <a:ext cx="5259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 title="Hashtag &quot;democratizando la educación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/>
        </p:nvSpPr>
        <p:spPr>
          <a:xfrm>
            <a:off x="1461300" y="1578900"/>
            <a:ext cx="62214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🎓</a:t>
            </a:r>
            <a:endParaRPr b="1" sz="5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¡Gracias por estudiar con nosotros!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9"/>
          <p:cNvCxnSpPr>
            <a:stCxn id="77" idx="0"/>
            <a:endCxn id="78" idx="2"/>
          </p:cNvCxnSpPr>
          <p:nvPr/>
        </p:nvCxnSpPr>
        <p:spPr>
          <a:xfrm>
            <a:off x="6726010" y="2216550"/>
            <a:ext cx="0" cy="1212300"/>
          </a:xfrm>
          <a:prstGeom prst="straightConnector1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" name="Google Shape;79;p19"/>
          <p:cNvSpPr/>
          <p:nvPr/>
        </p:nvSpPr>
        <p:spPr>
          <a:xfrm>
            <a:off x="468213" y="1940250"/>
            <a:ext cx="1452900" cy="6024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Analytics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" name="Google Shape;80;p19"/>
          <p:cNvSpPr/>
          <p:nvPr/>
        </p:nvSpPr>
        <p:spPr>
          <a:xfrm>
            <a:off x="2883980" y="2091703"/>
            <a:ext cx="1452900" cy="280800"/>
          </a:xfrm>
          <a:prstGeom prst="rect">
            <a:avLst/>
          </a:prstGeom>
          <a:solidFill>
            <a:srgbClr val="393B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Demo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1" name="Google Shape;81;p19"/>
          <p:cNvCxnSpPr>
            <a:endCxn id="80" idx="1"/>
          </p:cNvCxnSpPr>
          <p:nvPr/>
        </p:nvCxnSpPr>
        <p:spPr>
          <a:xfrm>
            <a:off x="1925780" y="2232103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82" name="Google Shape;82;p19"/>
          <p:cNvSpPr/>
          <p:nvPr/>
        </p:nvSpPr>
        <p:spPr>
          <a:xfrm>
            <a:off x="468213" y="2854650"/>
            <a:ext cx="1452900" cy="6024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" name="Google Shape;83;p19"/>
          <p:cNvSpPr/>
          <p:nvPr/>
        </p:nvSpPr>
        <p:spPr>
          <a:xfrm>
            <a:off x="2900405" y="2985603"/>
            <a:ext cx="1452900" cy="280800"/>
          </a:xfrm>
          <a:prstGeom prst="rect">
            <a:avLst/>
          </a:prstGeom>
          <a:solidFill>
            <a:srgbClr val="393B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Demo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4" name="Google Shape;84;p19"/>
          <p:cNvCxnSpPr>
            <a:endCxn id="83" idx="1"/>
          </p:cNvCxnSpPr>
          <p:nvPr/>
        </p:nvCxnSpPr>
        <p:spPr>
          <a:xfrm>
            <a:off x="1942205" y="3126003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5" name="Google Shape;85;p19"/>
          <p:cNvCxnSpPr>
            <a:endCxn id="86" idx="1"/>
          </p:cNvCxnSpPr>
          <p:nvPr/>
        </p:nvCxnSpPr>
        <p:spPr>
          <a:xfrm>
            <a:off x="1942213" y="3126025"/>
            <a:ext cx="958200" cy="36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86" name="Google Shape;86;p19"/>
          <p:cNvSpPr/>
          <p:nvPr/>
        </p:nvSpPr>
        <p:spPr>
          <a:xfrm>
            <a:off x="2900413" y="3345625"/>
            <a:ext cx="1452900" cy="280800"/>
          </a:xfrm>
          <a:prstGeom prst="rect">
            <a:avLst/>
          </a:prstGeom>
          <a:solidFill>
            <a:srgbClr val="393B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Puntos a entregar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7" name="Google Shape;87;p19"/>
          <p:cNvCxnSpPr/>
          <p:nvPr/>
        </p:nvCxnSpPr>
        <p:spPr>
          <a:xfrm>
            <a:off x="1097725" y="1940241"/>
            <a:ext cx="3900" cy="276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77" name="Google Shape;77;p19"/>
          <p:cNvSpPr/>
          <p:nvPr/>
        </p:nvSpPr>
        <p:spPr>
          <a:xfrm>
            <a:off x="4783510" y="2216550"/>
            <a:ext cx="3885000" cy="2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Repaso general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" name="Google Shape;88;p19"/>
          <p:cNvSpPr/>
          <p:nvPr/>
        </p:nvSpPr>
        <p:spPr>
          <a:xfrm>
            <a:off x="4783510" y="2682325"/>
            <a:ext cx="3885000" cy="2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Desarmando un caso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" name="Google Shape;78;p19"/>
          <p:cNvSpPr/>
          <p:nvPr/>
        </p:nvSpPr>
        <p:spPr>
          <a:xfrm>
            <a:off x="4783510" y="3148100"/>
            <a:ext cx="3885000" cy="2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Compartiendo proyectos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" name="Google Shape;89;p19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9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CONCEPTOS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1" name="Google Shape;91;p19" title="ícono de mapa de contenido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0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97" name="Google Shape;97;p2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" name="Google Shape;98;p20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20"/>
          <p:cNvSpPr txBox="1"/>
          <p:nvPr/>
        </p:nvSpPr>
        <p:spPr>
          <a:xfrm>
            <a:off x="1461300" y="19708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de repaso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987300" y="2709763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¡Llegamos al final 🤩🎉! Realizaremos una actividad de repaso general por los conceptos más importantes del curso 🚀.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7499" y="4736945"/>
            <a:ext cx="803026" cy="187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475200" y="467988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Repaso general del curso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475200" y="1206900"/>
            <a:ext cx="79326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Encontrarás: Quizzes, desafíos Verdadero o Falso y Respuestas cortas ¡A participar! ✨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Ingresa en tu navegador a: www.kahoot.it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Una vez allí, ingresa el código PIN facilitado por tu profe y registra tu nombre.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Espera a que tu profe inicie el juego y comparta pantalla del Host.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Participa del juego desde tu dispositivo, tendrás tiempos estimados diversos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responder según cada desafío 💪.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¡Diviértete! 🤩 Vuelve a la clase y comparte tu experiencia de repaso.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10 minutos.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¿Recuerdas lo visto en la clase anterior?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/>
        </p:nvSpPr>
        <p:spPr>
          <a:xfrm>
            <a:off x="475200" y="79950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N°#15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9" name="Google Shape;119;p23"/>
          <p:cNvSpPr txBox="1"/>
          <p:nvPr/>
        </p:nvSpPr>
        <p:spPr>
          <a:xfrm>
            <a:off x="465275" y="5110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Glosario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" name="Google Shape;120;p23"/>
          <p:cNvSpPr txBox="1"/>
          <p:nvPr/>
        </p:nvSpPr>
        <p:spPr>
          <a:xfrm>
            <a:off x="465275" y="1249950"/>
            <a:ext cx="4179000" cy="3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Objetivo SMART: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 denominan de esta manera los objetivos inteligentes, es decir, aquellos que son: específicos, medibles, alcanzables, relevantes y determinados en tiempo. 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4P’s del Marketing: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una fórmula que implica Producto, Promoción, Plaza y Precio, elementos muy importantes en el lanzamiento, desarrollo y reposicionamiento de un producto.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Modelo PESO: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Herramienta para planificar cómo utilizaremos los distintos formatos de contenido dentro de una estrategia de marketing amplia.</a:t>
            </a:r>
            <a:endParaRPr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4843550" y="852000"/>
            <a:ext cx="4179000" cy="3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SEO: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Search Engine Optimization - Optimización Para Motores De Búsquedas. Puede ser On-Page u Off-Page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SEM: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Search Engine Marketing - Marketing Para Motores De Búsqueda. Posicionamiento pago.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Embudo de conversión: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Representación del proceso que realiza un potencial cliente, desde que desconoce la marca hasta que completa una conversión.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Plan de medios: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Herramienta que permite establecer la mejor combinación de canales y sus respectivos medios y plataformas.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/>
        </p:nvSpPr>
        <p:spPr>
          <a:xfrm>
            <a:off x="504475" y="1289900"/>
            <a:ext cx="8135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Practicando Google Analytics</a:t>
            </a:r>
            <a:endParaRPr b="1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938125" y="2314800"/>
            <a:ext cx="72678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Ingresa a </a:t>
            </a:r>
            <a:r>
              <a:rPr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Google Analytics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ver una cuenta Demo de Google.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6425" y="610100"/>
            <a:ext cx="1871139" cy="64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9035" y="3404698"/>
            <a:ext cx="1505981" cy="11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